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Default Extension="wdp" ContentType="image/vnd.ms-photo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32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B381DECF-118E-4E47-9FAE-C205C3C5D5F4}" type="datetimeFigureOut">
              <a:rPr lang="en-US" smtClean="0"/>
              <a:pPr/>
              <a:t>3/30/11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F656E7FF-7549-47A7-B9C6-4E4BA130BF8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image" Target="../media/image12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524000"/>
          </a:xfrm>
        </p:spPr>
        <p:txBody>
          <a:bodyPr/>
          <a:lstStyle/>
          <a:p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To Order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620"/>
          </a:xfrm>
        </p:spPr>
        <p:txBody>
          <a:bodyPr>
            <a:noAutofit/>
          </a:bodyPr>
          <a:lstStyle/>
          <a:p>
            <a:r>
              <a:rPr lang="en-US" sz="2400" b="1" i="1" dirty="0" smtClean="0"/>
              <a:t>Respond to the following question in your notebook</a:t>
            </a:r>
            <a:endParaRPr lang="en-US" sz="2400" b="1" i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1828800"/>
            <a:ext cx="9144000" cy="3657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3600" b="1" i="1" dirty="0" smtClean="0">
                <a:solidFill>
                  <a:schemeClr val="tx1"/>
                </a:solidFill>
              </a:rPr>
              <a:t>How are Food Stamp and W.I.C. programs similar? 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3600" b="1" i="1" dirty="0" smtClean="0">
                <a:solidFill>
                  <a:schemeClr val="tx1"/>
                </a:solidFill>
              </a:rPr>
              <a:t>How are they different?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 b="1" i="1" dirty="0"/>
          </a:p>
        </p:txBody>
      </p:sp>
      <p:pic>
        <p:nvPicPr>
          <p:cNvPr id="1026" name="Picture 2" descr="http://www.hispanicallyspeakingnews.com/uploads/images/article-images/food_stamps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3749" t="6746" r="7619"/>
          <a:stretch/>
        </p:blipFill>
        <p:spPr bwMode="auto">
          <a:xfrm>
            <a:off x="838201" y="3657600"/>
            <a:ext cx="3512398" cy="312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a.ny1.com/media/2009/1/26/images/wic_programbb48ca7a-b00e-4f72-9015-007bb96e195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667" r="11818"/>
          <a:stretch/>
        </p:blipFill>
        <p:spPr bwMode="auto">
          <a:xfrm>
            <a:off x="4724400" y="3657600"/>
            <a:ext cx="3512398" cy="311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0050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07893" cy="48768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Students will be able to evaluate the effectiveness of various public assistance programs (Food Stamps, WIC, Social Security, Medicare) by 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indent="-449263">
              <a:spcBef>
                <a:spcPts val="0"/>
              </a:spcBef>
              <a:spcAft>
                <a:spcPts val="0"/>
              </a:spcAft>
            </a:pPr>
            <a:r>
              <a:rPr lang="en-US" sz="3000" dirty="0" smtClean="0"/>
              <a:t>evaluating </a:t>
            </a:r>
            <a:r>
              <a:rPr lang="en-US" sz="3000" dirty="0"/>
              <a:t>evidence, </a:t>
            </a:r>
            <a:endParaRPr lang="en-US" sz="3000" dirty="0" smtClean="0"/>
          </a:p>
          <a:p>
            <a:pPr marL="914400" indent="-449263">
              <a:spcBef>
                <a:spcPts val="0"/>
              </a:spcBef>
              <a:spcAft>
                <a:spcPts val="0"/>
              </a:spcAft>
            </a:pPr>
            <a:r>
              <a:rPr lang="en-US" sz="3000" dirty="0" smtClean="0"/>
              <a:t>creating </a:t>
            </a:r>
            <a:r>
              <a:rPr lang="en-US" sz="3000" dirty="0"/>
              <a:t>a report card for the public assistance program, </a:t>
            </a:r>
            <a:endParaRPr lang="en-US" sz="3000" dirty="0" smtClean="0"/>
          </a:p>
          <a:p>
            <a:pPr marL="914400" indent="-449263">
              <a:spcBef>
                <a:spcPts val="0"/>
              </a:spcBef>
              <a:spcAft>
                <a:spcPts val="0"/>
              </a:spcAft>
            </a:pPr>
            <a:r>
              <a:rPr lang="en-US" sz="3000" dirty="0" smtClean="0"/>
              <a:t>creating </a:t>
            </a:r>
            <a:r>
              <a:rPr lang="en-US" sz="3000" dirty="0"/>
              <a:t>a comparative cartoon, </a:t>
            </a:r>
            <a:r>
              <a:rPr lang="en-US" sz="3000" dirty="0" smtClean="0"/>
              <a:t>and</a:t>
            </a:r>
          </a:p>
          <a:p>
            <a:pPr marL="914400" indent="-449263">
              <a:spcBef>
                <a:spcPts val="0"/>
              </a:spcBef>
              <a:spcAft>
                <a:spcPts val="0"/>
              </a:spcAft>
            </a:pPr>
            <a:r>
              <a:rPr lang="en-US" sz="3000" dirty="0" smtClean="0"/>
              <a:t>completing </a:t>
            </a:r>
            <a:r>
              <a:rPr lang="en-US" sz="3000" dirty="0"/>
              <a:t>an exit ticket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1260" cy="1054394"/>
          </a:xfrm>
        </p:spPr>
        <p:txBody>
          <a:bodyPr/>
          <a:lstStyle/>
          <a:p>
            <a:r>
              <a:rPr lang="en-US" sz="7200" u="sng" cap="none" dirty="0" smtClean="0">
                <a:latin typeface="AR JULIAN" pitchFamily="2" charset="0"/>
              </a:rPr>
              <a:t>Today’s Objectives</a:t>
            </a:r>
            <a:endParaRPr lang="en-US" sz="7200" u="sng" cap="none" dirty="0">
              <a:latin typeface="AR JULIA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2618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95075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Public Assistance Programs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114799" y="1627377"/>
            <a:ext cx="4859579" cy="4191000"/>
          </a:xfrm>
        </p:spPr>
        <p:txBody>
          <a:bodyPr>
            <a:noAutofit/>
          </a:bodyPr>
          <a:lstStyle/>
          <a:p>
            <a:pPr algn="ctr"/>
            <a:r>
              <a:rPr lang="en-US" sz="3200" b="1" cap="none" dirty="0" smtClean="0">
                <a:solidFill>
                  <a:schemeClr val="tx1"/>
                </a:solidFill>
              </a:rPr>
              <a:t>In order to </a:t>
            </a:r>
            <a:r>
              <a:rPr lang="en-US" sz="3200" b="1" cap="none" dirty="0" smtClean="0">
                <a:solidFill>
                  <a:srgbClr val="FFFF00"/>
                </a:solidFill>
              </a:rPr>
              <a:t>“PROMOTE THE GENERAL WELFARE” </a:t>
            </a:r>
            <a:r>
              <a:rPr lang="en-US" sz="3200" b="1" cap="none" dirty="0" smtClean="0">
                <a:solidFill>
                  <a:schemeClr val="tx1"/>
                </a:solidFill>
              </a:rPr>
              <a:t>of all citizens, the government must provide help for families that cannot meet their needs</a:t>
            </a:r>
            <a:r>
              <a:rPr lang="en-US" sz="2800" b="1" cap="none" dirty="0" smtClean="0">
                <a:solidFill>
                  <a:schemeClr val="tx1"/>
                </a:solidFill>
              </a:rPr>
              <a:t>.</a:t>
            </a:r>
            <a:endParaRPr lang="en-US" sz="2800" b="1" cap="none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83" y="4052556"/>
            <a:ext cx="3656518" cy="24358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0183" y="3190782"/>
            <a:ext cx="3656518" cy="86177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404040"/>
                </a:solidFill>
              </a:rPr>
              <a:t>What is poverty?</a:t>
            </a:r>
          </a:p>
          <a:p>
            <a:pPr algn="ctr"/>
            <a:r>
              <a:rPr lang="en-US" sz="1600" b="1" dirty="0" smtClean="0">
                <a:solidFill>
                  <a:srgbClr val="404040"/>
                </a:solidFill>
              </a:rPr>
              <a:t>What needs might someone living in poverty have?</a:t>
            </a:r>
            <a:endParaRPr lang="en-US" sz="1600" b="1" dirty="0">
              <a:solidFill>
                <a:srgbClr val="40404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183" y="1601977"/>
            <a:ext cx="3656518" cy="158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265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8976575" cy="1415394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 Stamps</a:t>
            </a:r>
            <a:endParaRPr lang="en-US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724400" y="1676400"/>
            <a:ext cx="4114800" cy="4978529"/>
          </a:xfrm>
        </p:spPr>
        <p:txBody>
          <a:bodyPr>
            <a:noAutofit/>
          </a:bodyPr>
          <a:lstStyle/>
          <a:p>
            <a:pPr algn="ctr"/>
            <a:r>
              <a:rPr lang="en-US" sz="2400" b="1" cap="none" dirty="0" smtClean="0">
                <a:solidFill>
                  <a:schemeClr val="tx1"/>
                </a:solidFill>
              </a:rPr>
              <a:t>THE Supplemental Nutrition assistance program (SNAP) provides ELECTRONIC BENEFIT TRANSFER (EBT) CARDS with monetary value to be used on foods.  1 in 8 Americans use food stamps.  The average benefit is $133.12 per person per month.</a:t>
            </a:r>
            <a:endParaRPr lang="en-US" sz="2400" b="1" cap="none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22652"/>
          <a:stretch/>
        </p:blipFill>
        <p:spPr>
          <a:xfrm>
            <a:off x="152400" y="1415394"/>
            <a:ext cx="44196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626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3960" cy="182665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Supplemental Nutrition Program for Women, Infants and Children (WIC)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68372" y="2438400"/>
            <a:ext cx="3717828" cy="4029195"/>
          </a:xfrm>
        </p:spPr>
        <p:txBody>
          <a:bodyPr>
            <a:noAutofit/>
          </a:bodyPr>
          <a:lstStyle/>
          <a:p>
            <a:pPr algn="ctr"/>
            <a:r>
              <a:rPr lang="en-US" sz="2800" b="1" cap="none" dirty="0" smtClean="0">
                <a:solidFill>
                  <a:schemeClr val="tx1"/>
                </a:solidFill>
              </a:rPr>
              <a:t>Provides healthcare and nutrition to pregnant or nursing mothers as well as those with children under five years of age.</a:t>
            </a:r>
            <a:endParaRPr lang="en-US" sz="2800" b="1" cap="none" dirty="0">
              <a:solidFill>
                <a:schemeClr val="tx1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8329"/>
          <a:stretch/>
        </p:blipFill>
        <p:spPr bwMode="auto">
          <a:xfrm>
            <a:off x="4077912" y="2057400"/>
            <a:ext cx="4873108" cy="463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568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09150" cy="1258910"/>
          </a:xfrm>
        </p:spPr>
        <p:txBody>
          <a:bodyPr>
            <a:normAutofit fontScale="90000"/>
          </a:bodyPr>
          <a:lstStyle/>
          <a:p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Security</a:t>
            </a:r>
            <a:endParaRPr lang="en-US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486400" y="2057399"/>
            <a:ext cx="3505200" cy="425768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200" b="1" cap="none" dirty="0" smtClean="0">
                <a:solidFill>
                  <a:schemeClr val="tx1"/>
                </a:solidFill>
              </a:rPr>
              <a:t>Provides income to retirees.  The government takes out some of your paycheck that you can collect when you retire</a:t>
            </a:r>
            <a:r>
              <a:rPr lang="en-US" b="1" dirty="0" smtClean="0">
                <a:solidFill>
                  <a:schemeClr val="tx1"/>
                </a:solidFill>
              </a:rPr>
              <a:t>. 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2986" r="6613"/>
          <a:stretch/>
        </p:blipFill>
        <p:spPr>
          <a:xfrm>
            <a:off x="228600" y="2057400"/>
            <a:ext cx="5167087" cy="425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0250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0"/>
            <a:ext cx="7593221" cy="1729381"/>
          </a:xfrm>
        </p:spPr>
        <p:txBody>
          <a:bodyPr>
            <a:noAutofit/>
          </a:bodyPr>
          <a:lstStyle/>
          <a:p>
            <a:r>
              <a:rPr lang="en-US" sz="1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Medicare</a:t>
            </a:r>
            <a:endParaRPr lang="en-US" sz="1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715000" y="1981200"/>
            <a:ext cx="3213066" cy="3521075"/>
          </a:xfrm>
        </p:spPr>
        <p:txBody>
          <a:bodyPr>
            <a:noAutofit/>
          </a:bodyPr>
          <a:lstStyle/>
          <a:p>
            <a:pPr algn="ctr"/>
            <a:r>
              <a:rPr lang="en-US" sz="2800" b="1" cap="none" dirty="0" smtClean="0">
                <a:solidFill>
                  <a:schemeClr val="tx1"/>
                </a:solidFill>
              </a:rPr>
              <a:t>Provides health insurance to people 65 and older who have lived in the US for at least 5 years.</a:t>
            </a:r>
            <a:endParaRPr lang="en-US" sz="2800" b="1" cap="none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981200"/>
            <a:ext cx="54356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5132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3352800"/>
            <a:ext cx="4114799" cy="3352799"/>
          </a:xfrm>
        </p:spPr>
        <p:txBody>
          <a:bodyPr>
            <a:normAutofit fontScale="92500" lnSpcReduction="20000"/>
          </a:bodyPr>
          <a:lstStyle/>
          <a:p>
            <a:pPr marL="346075" lvl="1" indent="-250825">
              <a:spcBef>
                <a:spcPts val="0"/>
              </a:spcBef>
            </a:pPr>
            <a:r>
              <a:rPr lang="en-US" sz="2600" dirty="0" smtClean="0"/>
              <a:t>If a program does </a:t>
            </a:r>
            <a:r>
              <a:rPr lang="en-US" sz="2600" dirty="0"/>
              <a:t>well, rate </a:t>
            </a:r>
            <a:r>
              <a:rPr lang="en-US" sz="2600" dirty="0" smtClean="0"/>
              <a:t>it </a:t>
            </a:r>
            <a:r>
              <a:rPr lang="en-US" sz="2600" dirty="0"/>
              <a:t>highly (A’s or B’s).  </a:t>
            </a:r>
            <a:endParaRPr lang="en-US" sz="2600" dirty="0" smtClean="0"/>
          </a:p>
          <a:p>
            <a:pPr marL="346075" lvl="1" indent="-250825">
              <a:spcBef>
                <a:spcPts val="0"/>
              </a:spcBef>
            </a:pPr>
            <a:r>
              <a:rPr lang="en-US" sz="2600" dirty="0" smtClean="0"/>
              <a:t>If </a:t>
            </a:r>
            <a:r>
              <a:rPr lang="en-US" sz="2600" dirty="0"/>
              <a:t>the </a:t>
            </a:r>
            <a:r>
              <a:rPr lang="en-US" sz="2600" dirty="0" smtClean="0"/>
              <a:t>program is ineffective, </a:t>
            </a:r>
            <a:r>
              <a:rPr lang="en-US" sz="2600" dirty="0"/>
              <a:t>give </a:t>
            </a:r>
            <a:r>
              <a:rPr lang="en-US" sz="2600" dirty="0" smtClean="0"/>
              <a:t>it </a:t>
            </a:r>
            <a:r>
              <a:rPr lang="en-US" sz="2600" dirty="0"/>
              <a:t>a bad grade (D’s, F’s).  </a:t>
            </a:r>
            <a:endParaRPr lang="en-US" sz="2600" dirty="0" smtClean="0"/>
          </a:p>
          <a:p>
            <a:pPr marL="346075" lvl="1" indent="-250825">
              <a:spcBef>
                <a:spcPts val="0"/>
              </a:spcBef>
            </a:pPr>
            <a:r>
              <a:rPr lang="en-US" sz="2600" dirty="0" smtClean="0"/>
              <a:t>Be </a:t>
            </a:r>
            <a:r>
              <a:rPr lang="en-US" sz="2600" dirty="0"/>
              <a:t>sure to support your response with evidence from the readings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1260" cy="1181641"/>
          </a:xfrm>
        </p:spPr>
        <p:txBody>
          <a:bodyPr>
            <a:noAutofit/>
          </a:bodyPr>
          <a:lstStyle/>
          <a:p>
            <a:pPr algn="ctr"/>
            <a:r>
              <a:rPr lang="en-US" sz="5400" u="sng" cap="none" dirty="0" smtClean="0">
                <a:latin typeface="Impact" pitchFamily="34" charset="0"/>
              </a:rPr>
              <a:t>Public Assistance Programs</a:t>
            </a:r>
            <a:endParaRPr lang="en-US" sz="5400" u="sng" cap="none" dirty="0">
              <a:latin typeface="Impact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14478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238" indent="-585788">
              <a:buNone/>
            </a:pPr>
            <a:r>
              <a:rPr lang="en-US" sz="32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Directions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Use the readings provided in order to grade each of the programs based on how effective they are</a:t>
            </a:r>
          </a:p>
        </p:txBody>
      </p:sp>
      <p:sp>
        <p:nvSpPr>
          <p:cNvPr id="5" name="TextBox 4"/>
          <p:cNvSpPr txBox="1"/>
          <p:nvPr/>
        </p:nvSpPr>
        <p:spPr>
          <a:xfrm rot="20360137">
            <a:off x="4482322" y="4095612"/>
            <a:ext cx="1710146" cy="1569660"/>
          </a:xfrm>
          <a:prstGeom prst="rect">
            <a:avLst/>
          </a:prstGeom>
          <a:noFill/>
          <a:ln w="1143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D-</a:t>
            </a:r>
            <a:endParaRPr lang="en-US" sz="9600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 rot="1065444">
            <a:off x="6918900" y="4117923"/>
            <a:ext cx="2039163" cy="1569660"/>
          </a:xfrm>
          <a:prstGeom prst="rect">
            <a:avLst/>
          </a:prstGeom>
          <a:noFill/>
          <a:ln w="1143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00B050"/>
                </a:solidFill>
                <a:latin typeface="Arial Black" pitchFamily="34" charset="0"/>
                <a:cs typeface="Aharoni" pitchFamily="2" charset="-79"/>
              </a:rPr>
              <a:t>B+</a:t>
            </a:r>
            <a:endParaRPr lang="en-US" sz="9600" dirty="0">
              <a:solidFill>
                <a:srgbClr val="00B050"/>
              </a:solidFill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349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24475"/>
          </a:xfrm>
        </p:spPr>
        <p:txBody>
          <a:bodyPr/>
          <a:lstStyle/>
          <a:p>
            <a:pPr algn="ctr"/>
            <a:r>
              <a:rPr lang="en-US" sz="2800" u="sng" dirty="0" smtClean="0">
                <a:latin typeface="Arial Black" pitchFamily="34" charset="0"/>
              </a:rPr>
              <a:t>Report Card</a:t>
            </a:r>
            <a:r>
              <a:rPr lang="en-US" sz="2800" dirty="0" smtClean="0">
                <a:latin typeface="Arial Black" pitchFamily="34" charset="0"/>
              </a:rPr>
              <a:t>: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Public Assistance Programs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1516110"/>
              </p:ext>
            </p:extLst>
          </p:nvPr>
        </p:nvGraphicFramePr>
        <p:xfrm>
          <a:off x="304797" y="3068637"/>
          <a:ext cx="8534404" cy="2865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1"/>
                <a:gridCol w="2133601"/>
                <a:gridCol w="2133601"/>
                <a:gridCol w="21336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FOOD STAMPS</a:t>
                      </a:r>
                      <a:r>
                        <a:rPr lang="en-US" baseline="0" dirty="0" smtClean="0"/>
                        <a:t> (SNAP)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W.I.C.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SOCIAL SECURITY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MEDICARE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520700" indent="0" algn="l"/>
                      <a:r>
                        <a:rPr lang="en-US" sz="2800" dirty="0" smtClean="0"/>
                        <a:t>A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B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C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D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E/</a:t>
                      </a:r>
                      <a:r>
                        <a:rPr lang="en-US" sz="2800" baseline="0" dirty="0" smtClean="0"/>
                        <a:t>F : 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20700" indent="0" algn="l"/>
                      <a:r>
                        <a:rPr lang="en-US" sz="2800" dirty="0" smtClean="0"/>
                        <a:t>A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B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C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D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E/</a:t>
                      </a:r>
                      <a:r>
                        <a:rPr lang="en-US" sz="2800" baseline="0" dirty="0" smtClean="0"/>
                        <a:t>F :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20700" indent="0" algn="l"/>
                      <a:r>
                        <a:rPr lang="en-US" sz="2800" dirty="0" smtClean="0"/>
                        <a:t>A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B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C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D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E/</a:t>
                      </a:r>
                      <a:r>
                        <a:rPr lang="en-US" sz="2800" baseline="0" dirty="0" smtClean="0"/>
                        <a:t>F :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20700" indent="0" algn="l"/>
                      <a:r>
                        <a:rPr lang="en-US" sz="2800" dirty="0" smtClean="0"/>
                        <a:t>A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B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C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D : </a:t>
                      </a:r>
                    </a:p>
                    <a:p>
                      <a:pPr marL="520700" indent="0" algn="l"/>
                      <a:r>
                        <a:rPr lang="en-US" sz="2800" dirty="0" smtClean="0"/>
                        <a:t>E/</a:t>
                      </a:r>
                      <a:r>
                        <a:rPr lang="en-US" sz="2800" baseline="0" dirty="0" smtClean="0"/>
                        <a:t>F :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1356600"/>
            <a:ext cx="1990241" cy="1681039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90799" y="1111210"/>
            <a:ext cx="1828801" cy="192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 rotWithShape="1">
          <a:blip r:embed="rId5"/>
          <a:srcRect t="9103" b="12633"/>
          <a:stretch/>
        </p:blipFill>
        <p:spPr bwMode="auto">
          <a:xfrm>
            <a:off x="4648200" y="1854160"/>
            <a:ext cx="1981200" cy="1183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6"/>
          <a:srcRect l="5228" r="6374"/>
          <a:stretch/>
        </p:blipFill>
        <p:spPr bwMode="auto">
          <a:xfrm>
            <a:off x="6781800" y="1335464"/>
            <a:ext cx="1981200" cy="1681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199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TC102455610[[fn=Autumn]]</Template>
  <TotalTime>32</TotalTime>
  <Words>385</Words>
  <Application>Microsoft Macintosh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Autumn</vt:lpstr>
      <vt:lpstr>Call To Order</vt:lpstr>
      <vt:lpstr>Today’s Objectives</vt:lpstr>
      <vt:lpstr>Public Assistance Programs</vt:lpstr>
      <vt:lpstr>Food Stamps</vt:lpstr>
      <vt:lpstr>The Supplemental Nutrition Program for Women, Infants and Children (WIC)</vt:lpstr>
      <vt:lpstr>Social Security</vt:lpstr>
      <vt:lpstr>Medicare</vt:lpstr>
      <vt:lpstr>Public Assistance Programs</vt:lpstr>
      <vt:lpstr>Report Card: Public Assistance Programs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Mat</dc:creator>
  <cp:lastModifiedBy>Molly Zeins</cp:lastModifiedBy>
  <cp:revision>4</cp:revision>
  <dcterms:created xsi:type="dcterms:W3CDTF">2011-03-30T08:03:36Z</dcterms:created>
  <dcterms:modified xsi:type="dcterms:W3CDTF">2011-03-30T08:04:41Z</dcterms:modified>
</cp:coreProperties>
</file>